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59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B1C887C-127D-4C43-B149-BE752B1997F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3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886200" y="8686800"/>
            <a:ext cx="296316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08BFB1CD-BC39-4977-BC36-C889E28F7FE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3886200" y="868680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7B6B2127-1EDF-45A1-8E36-52857D173FE2}" type="slidenum">
              <a:rPr lang="en-US" sz="1200" b="0" strike="noStrike" spc="-1">
                <a:solidFill>
                  <a:srgbClr val="E33E3E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914400" y="4343400"/>
            <a:ext cx="50270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886200" y="868680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46E1F2FD-D3D8-4A99-8358-6CCED621B895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886200" y="8686800"/>
            <a:ext cx="296316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54CBC4EA-F4B5-40C6-AD51-14258736BC4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914400" y="4343400"/>
            <a:ext cx="50270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886200" y="8686800"/>
            <a:ext cx="296316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7D00F05B-BF44-4B94-A2F9-7AE8BB262252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914400" y="4343400"/>
            <a:ext cx="50270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886200" y="8686800"/>
            <a:ext cx="296316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90453F66-F65C-492C-9CF7-7A253A2FBEF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914400" y="4343400"/>
            <a:ext cx="50270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886200" y="8686800"/>
            <a:ext cx="2963160" cy="44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65F24FD8-4839-4B21-91A9-8F9399058A3A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914400" y="4343400"/>
            <a:ext cx="502704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701800" y="1203840"/>
            <a:ext cx="3739320" cy="298368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701800" y="1203840"/>
            <a:ext cx="3739320" cy="298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701800" y="1203840"/>
            <a:ext cx="3739320" cy="298368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2701800" y="1203840"/>
            <a:ext cx="3739320" cy="298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 flipV="1">
            <a:off x="1440" y="-2880"/>
            <a:ext cx="9141840" cy="2169720"/>
          </a:xfrm>
          <a:prstGeom prst="rect">
            <a:avLst/>
          </a:prstGeom>
          <a:solidFill>
            <a:srgbClr val="529A43"/>
          </a:solidFill>
          <a:ln w="9360">
            <a:solidFill>
              <a:srgbClr val="529A4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2171880"/>
            <a:ext cx="9141840" cy="2969640"/>
          </a:xfrm>
          <a:prstGeom prst="rect">
            <a:avLst/>
          </a:prstGeom>
          <a:solidFill>
            <a:srgbClr val="006663"/>
          </a:solidFill>
          <a:ln w="9360">
            <a:solidFill>
              <a:srgbClr val="00666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3"/>
          <p:cNvPicPr/>
          <p:nvPr/>
        </p:nvPicPr>
        <p:blipFill>
          <a:blip r:embed="rId14"/>
          <a:srcRect l="74137" t="2217"/>
          <a:stretch/>
        </p:blipFill>
        <p:spPr>
          <a:xfrm>
            <a:off x="-108000" y="0"/>
            <a:ext cx="3023640" cy="4874760"/>
          </a:xfrm>
          <a:prstGeom prst="rect">
            <a:avLst/>
          </a:prstGeom>
          <a:ln>
            <a:noFill/>
          </a:ln>
        </p:spPr>
      </p:pic>
      <p:pic>
        <p:nvPicPr>
          <p:cNvPr id="3" name="Picture 4"/>
          <p:cNvPicPr/>
          <p:nvPr/>
        </p:nvPicPr>
        <p:blipFill>
          <a:blip r:embed="rId14"/>
          <a:stretch/>
        </p:blipFill>
        <p:spPr>
          <a:xfrm>
            <a:off x="6878520" y="4011480"/>
            <a:ext cx="1604520" cy="68220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8880" cy="2983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 flipH="1">
            <a:off x="-2160" y="4629240"/>
            <a:ext cx="9141840" cy="512280"/>
          </a:xfrm>
          <a:prstGeom prst="rect">
            <a:avLst/>
          </a:prstGeom>
          <a:solidFill>
            <a:srgbClr val="006663"/>
          </a:solidFill>
          <a:ln w="9360">
            <a:solidFill>
              <a:srgbClr val="00666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Picture 2"/>
          <p:cNvPicPr/>
          <p:nvPr/>
        </p:nvPicPr>
        <p:blipFill>
          <a:blip r:embed="rId14"/>
          <a:stretch/>
        </p:blipFill>
        <p:spPr>
          <a:xfrm>
            <a:off x="7740720" y="4699080"/>
            <a:ext cx="899640" cy="381960"/>
          </a:xfrm>
          <a:prstGeom prst="rect">
            <a:avLst/>
          </a:prstGeom>
          <a:ln>
            <a:noFill/>
          </a:ln>
        </p:spPr>
      </p:pic>
      <p:sp>
        <p:nvSpPr>
          <p:cNvPr id="42" name="CustomShape 2"/>
          <p:cNvSpPr/>
          <p:nvPr/>
        </p:nvSpPr>
        <p:spPr>
          <a:xfrm>
            <a:off x="4500720" y="4732200"/>
            <a:ext cx="2893320" cy="16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calepcs2017.vrws.de/papers/tupha187.pdf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33520" y="1712880"/>
            <a:ext cx="7770240" cy="5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Status report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49360" y="2228760"/>
            <a:ext cx="6398640" cy="2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2160" y="92160"/>
            <a:ext cx="895968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MX beamlines P13 and P14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104760" y="3132000"/>
            <a:ext cx="4387680" cy="93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Variable beam size and high flux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Tunable energy between 4.5 and 17.5 KeV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MD2 diffractometer and Pilatus6MF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EMBL Marvin sample changer with 16 pucks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4572000" y="3108240"/>
            <a:ext cx="438768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Micro-beam conditions with 5 x 5 micron beam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On the fly changeable focusing of the beam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Tunable energy and CRLs (ESRF/CINEL)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MD3 diffractometer and Eiger16M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EMBL Marvin sample changer with 16 pucks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- Plate scanning possibilities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6"/>
          <p:cNvPicPr/>
          <p:nvPr/>
        </p:nvPicPr>
        <p:blipFill>
          <a:blip r:embed="rId3"/>
          <a:stretch/>
        </p:blipFill>
        <p:spPr>
          <a:xfrm>
            <a:off x="250920" y="639720"/>
            <a:ext cx="3313080" cy="2484360"/>
          </a:xfrm>
          <a:prstGeom prst="rect">
            <a:avLst/>
          </a:prstGeom>
          <a:ln>
            <a:noFill/>
          </a:ln>
        </p:spPr>
      </p:pic>
      <p:pic>
        <p:nvPicPr>
          <p:cNvPr id="90" name="Picture 7"/>
          <p:cNvPicPr/>
          <p:nvPr/>
        </p:nvPicPr>
        <p:blipFill>
          <a:blip r:embed="rId4"/>
          <a:stretch/>
        </p:blipFill>
        <p:spPr>
          <a:xfrm>
            <a:off x="4846680" y="663480"/>
            <a:ext cx="3290760" cy="2466720"/>
          </a:xfrm>
          <a:prstGeom prst="rect">
            <a:avLst/>
          </a:prstGeom>
          <a:ln>
            <a:noFill/>
          </a:ln>
        </p:spPr>
      </p:pic>
      <p:sp>
        <p:nvSpPr>
          <p:cNvPr id="91" name="CustomShape 4"/>
          <p:cNvSpPr/>
          <p:nvPr/>
        </p:nvSpPr>
        <p:spPr>
          <a:xfrm>
            <a:off x="91440" y="4755240"/>
            <a:ext cx="4570920" cy="23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692360" y="4732200"/>
            <a:ext cx="1674360" cy="16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92160" y="92160"/>
            <a:ext cx="89593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MXCuBE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104760" y="640080"/>
            <a:ext cx="8854920" cy="33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Both beamlines use MXCuBE Qt4 from the master branch.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Last 4 months a feature freeze and stability improvements (two reasons for segmentation faults eliminated).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Currently moving to ubuntu 16 and deploying a set of new features (see next presentation about the new features in the Qt).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91440" y="4754880"/>
            <a:ext cx="4570920" cy="23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3"/>
          <a:stretch/>
        </p:blipFill>
        <p:spPr>
          <a:xfrm>
            <a:off x="274320" y="2233800"/>
            <a:ext cx="3656880" cy="2246040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4"/>
          <a:stretch/>
        </p:blipFill>
        <p:spPr>
          <a:xfrm>
            <a:off x="5029200" y="2243160"/>
            <a:ext cx="3656880" cy="223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692360" y="4732200"/>
            <a:ext cx="1674360" cy="16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92160" y="92160"/>
            <a:ext cx="89593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MX pipeline and current developments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104760" y="640080"/>
            <a:ext cx="8854920" cy="33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Mesh scans and serial crystallography data collections are used daily.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Autoprocessing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queue with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EDNAproc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AutoProc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, Xia2Dials,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XDSapp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and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Dozor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Continue to develop more friendly and rich GUIs for SSX.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Deploy a generic state persistence and monitoring to ease the interactivity with a user: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1. A Finite State Machine (FSM) model presented in the last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MXCuBE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meeting and at ICALEPCS 2017 (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3"/>
              </a:rPr>
              <a:t>http://icalepcs2017.vrws.de/papers/tupha187.pdf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2. Implemented as a hardware object.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	3. Connection with the GUI is in the development.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91440" y="4754880"/>
            <a:ext cx="4570920" cy="23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4"/>
          <a:stretch/>
        </p:blipFill>
        <p:spPr>
          <a:xfrm>
            <a:off x="5703480" y="1280160"/>
            <a:ext cx="1977120" cy="1279800"/>
          </a:xfrm>
          <a:prstGeom prst="rect">
            <a:avLst/>
          </a:prstGeom>
          <a:ln>
            <a:noFill/>
          </a:ln>
        </p:spPr>
      </p:pic>
      <p:pic>
        <p:nvPicPr>
          <p:cNvPr id="103" name="Picture 102"/>
          <p:cNvPicPr/>
          <p:nvPr/>
        </p:nvPicPr>
        <p:blipFill>
          <a:blip r:embed="rId5"/>
          <a:stretch/>
        </p:blipFill>
        <p:spPr>
          <a:xfrm>
            <a:off x="1097280" y="1317240"/>
            <a:ext cx="4480200" cy="124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92160" y="92160"/>
            <a:ext cx="89593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Some discussion points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04760" y="640080"/>
            <a:ext cx="8854920" cy="339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 separate developers meeting to merge 2.2 and master is urgent to avoid deeper branching.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Code refactoring would help to develop new coding guidelines.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Sort out the licensing issue. Maybe MXCuBE do not need a license at all?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91440" y="4755240"/>
            <a:ext cx="4570920" cy="23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92160" y="92160"/>
            <a:ext cx="895932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92160" y="457200"/>
            <a:ext cx="8959320" cy="41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Thank you for your attention!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15718</TotalTime>
  <Words>275</Words>
  <Application>Microsoft Macintosh PowerPoint</Application>
  <PresentationFormat>Custom</PresentationFormat>
  <Paragraphs>52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Gleb Bourenkov</cp:lastModifiedBy>
  <cp:revision>14</cp:revision>
  <dcterms:modified xsi:type="dcterms:W3CDTF">2018-02-01T08:49:17Z</dcterms:modified>
  <dc:language>en-US</dc:language>
</cp:coreProperties>
</file>