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5.jpeg" ContentType="image/jpeg"/>
  <Override PartName="/ppt/media/image1.jpeg" ContentType="image/jpeg"/>
  <Override PartName="/ppt/media/image3.png" ContentType="image/png"/>
  <Override PartName="/ppt/media/image2.jpeg" ContentType="image/jpeg"/>
  <Override PartName="/ppt/media/image6.jpeg" ContentType="image/jpeg"/>
  <Override PartName="/ppt/media/image4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27560" y="3585240"/>
            <a:ext cx="82364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94784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2756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1461960" y="764280"/>
            <a:ext cx="6767280" cy="539964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1461960" y="764280"/>
            <a:ext cx="6767280" cy="5399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727200" y="126000"/>
            <a:ext cx="8236440" cy="2302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72756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94784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727560" y="3585240"/>
            <a:ext cx="82364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727560" y="3585240"/>
            <a:ext cx="82364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94784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72756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1461960" y="764280"/>
            <a:ext cx="6767280" cy="539964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1461960" y="764280"/>
            <a:ext cx="6767280" cy="5399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27200" y="126000"/>
            <a:ext cx="8236440" cy="2302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72756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53996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947840" y="35852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72756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947840" y="764640"/>
            <a:ext cx="40190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727560" y="3585240"/>
            <a:ext cx="8236440" cy="257544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Shape 6" descr=""/>
          <p:cNvPicPr/>
          <p:nvPr/>
        </p:nvPicPr>
        <p:blipFill>
          <a:blip r:embed="rId2"/>
          <a:stretch/>
        </p:blipFill>
        <p:spPr>
          <a:xfrm>
            <a:off x="7164000" y="6210000"/>
            <a:ext cx="1975680" cy="64764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180000" y="126000"/>
            <a:ext cx="496440" cy="496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Shape 12" descr=""/>
          <p:cNvPicPr/>
          <p:nvPr/>
        </p:nvPicPr>
        <p:blipFill>
          <a:blip r:embed="rId3"/>
          <a:stretch/>
        </p:blipFill>
        <p:spPr>
          <a:xfrm>
            <a:off x="7164000" y="6210000"/>
            <a:ext cx="1975680" cy="64764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180000" y="126000"/>
            <a:ext cx="496440" cy="496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tIns="91440" bIns="9144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/>
          </p:nvPr>
        </p:nvSpPr>
        <p:spPr>
          <a:xfrm>
            <a:off x="719640" y="6483240"/>
            <a:ext cx="6119640" cy="212040"/>
          </a:xfrm>
          <a:prstGeom prst="rect">
            <a:avLst/>
          </a:prstGeom>
        </p:spPr>
        <p:txBody>
          <a:bodyPr tIns="91440" bIns="9144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/>
          </p:nvPr>
        </p:nvSpPr>
        <p:spPr>
          <a:xfrm>
            <a:off x="179640" y="6483600"/>
            <a:ext cx="413280" cy="21204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Page </a:t>
            </a:r>
            <a:fld id="{053CC66A-B7C6-4EE3-9F11-E3530FB7EC59}" type="slidenum">
              <a:rPr b="1" lang="en-US" sz="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6" descr=""/>
          <p:cNvPicPr/>
          <p:nvPr/>
        </p:nvPicPr>
        <p:blipFill>
          <a:blip r:embed="rId2"/>
          <a:stretch/>
        </p:blipFill>
        <p:spPr>
          <a:xfrm>
            <a:off x="7164000" y="6210000"/>
            <a:ext cx="1975680" cy="647640"/>
          </a:xfrm>
          <a:prstGeom prst="rect">
            <a:avLst/>
          </a:prstGeom>
          <a:ln>
            <a:noFill/>
          </a:ln>
        </p:spPr>
      </p:pic>
      <p:sp>
        <p:nvSpPr>
          <p:cNvPr id="43" name="CustomShape 1"/>
          <p:cNvSpPr/>
          <p:nvPr/>
        </p:nvSpPr>
        <p:spPr>
          <a:xfrm>
            <a:off x="180000" y="126000"/>
            <a:ext cx="496440" cy="496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" name="Shape 12" descr=""/>
          <p:cNvPicPr/>
          <p:nvPr/>
        </p:nvPicPr>
        <p:blipFill>
          <a:blip r:embed="rId3"/>
          <a:stretch/>
        </p:blipFill>
        <p:spPr>
          <a:xfrm>
            <a:off x="7164000" y="6210000"/>
            <a:ext cx="1975680" cy="647640"/>
          </a:xfrm>
          <a:prstGeom prst="rect">
            <a:avLst/>
          </a:prstGeom>
          <a:ln>
            <a:noFill/>
          </a:ln>
        </p:spPr>
      </p:pic>
      <p:sp>
        <p:nvSpPr>
          <p:cNvPr id="45" name="CustomShape 2"/>
          <p:cNvSpPr/>
          <p:nvPr/>
        </p:nvSpPr>
        <p:spPr>
          <a:xfrm>
            <a:off x="180000" y="126000"/>
            <a:ext cx="496440" cy="496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440" cy="496440"/>
          </a:xfrm>
          <a:prstGeom prst="rect">
            <a:avLst/>
          </a:prstGeom>
        </p:spPr>
        <p:txBody>
          <a:bodyPr tIns="91440" bIns="9144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727560" y="764640"/>
            <a:ext cx="8236440" cy="539964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179640" y="6483600"/>
            <a:ext cx="413280" cy="21204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en-US" sz="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Page </a:t>
            </a:r>
            <a:fld id="{87463F4A-AF98-47CC-81E4-817F5459E32B}" type="slidenum">
              <a:rPr b="1" lang="en-US" sz="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ftr"/>
          </p:nvPr>
        </p:nvSpPr>
        <p:spPr>
          <a:xfrm>
            <a:off x="719640" y="6483240"/>
            <a:ext cx="6119640" cy="212040"/>
          </a:xfrm>
          <a:prstGeom prst="rect">
            <a:avLst/>
          </a:prstGeom>
        </p:spPr>
        <p:txBody>
          <a:bodyPr tIns="91440" bIns="91440"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727200" y="126000"/>
            <a:ext cx="8236440" cy="496440"/>
          </a:xfrm>
          <a:prstGeom prst="rect">
            <a:avLst/>
          </a:prstGeom>
          <a:solidFill>
            <a:srgbClr val="132577"/>
          </a:solidFill>
          <a:ln>
            <a:noFill/>
          </a:ln>
        </p:spPr>
        <p:txBody>
          <a:bodyPr tIns="91440" bIns="9144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Shape 66" descr=""/>
          <p:cNvPicPr/>
          <p:nvPr/>
        </p:nvPicPr>
        <p:blipFill>
          <a:blip r:embed="rId1"/>
          <a:srcRect l="17364" t="0" r="17364" b="0"/>
          <a:stretch/>
        </p:blipFill>
        <p:spPr>
          <a:xfrm>
            <a:off x="181080" y="750960"/>
            <a:ext cx="1936080" cy="5671080"/>
          </a:xfrm>
          <a:prstGeom prst="rect">
            <a:avLst/>
          </a:prstGeom>
          <a:ln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2252880" y="3078720"/>
            <a:ext cx="6819480" cy="103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/>
          <a:p>
            <a:pPr algn="ctr">
              <a:lnSpc>
                <a:spcPct val="100000"/>
              </a:lnSpc>
            </a:pPr>
            <a:r>
              <a:rPr b="1" lang="en-US" sz="30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ESRF Status report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27200" y="126000"/>
            <a:ext cx="8236440" cy="496440"/>
          </a:xfrm>
          <a:prstGeom prst="rect">
            <a:avLst/>
          </a:prstGeom>
          <a:solidFill>
            <a:srgbClr val="132577"/>
          </a:solidFill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ESRF STATUS</a:t>
            </a:r>
            <a:r>
              <a:rPr b="1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727200" y="1265400"/>
            <a:ext cx="8236440" cy="92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50000"/>
              </a:lnSpc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Since last meeting….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Completed installation of ID23-2 with MD3up and FlexHCD exclusively with Unipucks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Fast meshes available on all MD equipped stations and in a different fashion on MASSIF 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All MX stations (but one) on </a:t>
            </a:r>
            <a:r>
              <a:rPr b="1" i="1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bliss </a:t>
            </a: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control system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Migration to v2.2 ready for MXCuBE3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50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New control PCs running Debian8 being installed to prepare transition to MXCuBE3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727200" y="126000"/>
            <a:ext cx="8236440" cy="496440"/>
          </a:xfrm>
          <a:prstGeom prst="rect">
            <a:avLst/>
          </a:prstGeom>
          <a:solidFill>
            <a:srgbClr val="132577"/>
          </a:solidFill>
          <a:ln>
            <a:noFill/>
          </a:ln>
        </p:spPr>
        <p:txBody>
          <a:bodyPr tIns="91440" bIns="9144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53040" y="903960"/>
            <a:ext cx="8236440" cy="92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June 2017 Council endorses the upgrade of ID29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Technical Design Review (TDR) is  in preparation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Shape 80" descr=""/>
          <p:cNvPicPr/>
          <p:nvPr/>
        </p:nvPicPr>
        <p:blipFill>
          <a:blip r:embed="rId1"/>
          <a:stretch/>
        </p:blipFill>
        <p:spPr>
          <a:xfrm>
            <a:off x="4767840" y="2422440"/>
            <a:ext cx="4375800" cy="2980800"/>
          </a:xfrm>
          <a:prstGeom prst="rect">
            <a:avLst/>
          </a:prstGeom>
          <a:ln>
            <a:noFill/>
          </a:ln>
        </p:spPr>
      </p:pic>
      <p:sp>
        <p:nvSpPr>
          <p:cNvPr id="92" name="CustomShape 3"/>
          <p:cNvSpPr/>
          <p:nvPr/>
        </p:nvSpPr>
        <p:spPr>
          <a:xfrm>
            <a:off x="313200" y="2229840"/>
            <a:ext cx="4453920" cy="359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/>
          <a:p>
            <a:pPr marL="457200" indent="-342720">
              <a:lnSpc>
                <a:spcPct val="115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ID29 to become a (long) SSX beamline with extremely high flux density - up to 10</a:t>
            </a:r>
            <a:r>
              <a:rPr b="0" lang="en-US" sz="1800" spc="-1" strike="noStrike" baseline="30000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16</a:t>
            </a: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ph/s in a submicron beam spot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132577"/>
              </a:buClr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32577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development of MXCuBE3 to include novel data collection methods and protocols, the data analysis pipeline and the evolution of LIMS will be included in the TDR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